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648" r:id="rId2"/>
    <p:sldId id="728" r:id="rId3"/>
    <p:sldId id="738" r:id="rId4"/>
    <p:sldId id="757" r:id="rId5"/>
    <p:sldId id="747" r:id="rId6"/>
    <p:sldId id="730" r:id="rId7"/>
    <p:sldId id="732" r:id="rId8"/>
    <p:sldId id="754" r:id="rId9"/>
    <p:sldId id="755" r:id="rId10"/>
    <p:sldId id="756" r:id="rId11"/>
    <p:sldId id="758" r:id="rId12"/>
  </p:sldIdLst>
  <p:sldSz cx="9144000" cy="5143500" type="screen16x9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yushnikova" initials="k" lastIdx="31" clrIdx="0"/>
  <p:cmAuthor id="1" name="snitko" initials="s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8E4AA"/>
    <a:srgbClr val="FFFF99"/>
    <a:srgbClr val="2AA887"/>
    <a:srgbClr val="006600"/>
    <a:srgbClr val="0D856E"/>
    <a:srgbClr val="D78A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99" autoAdjust="0"/>
    <p:restoredTop sz="92128" autoAdjust="0"/>
  </p:normalViewPr>
  <p:slideViewPr>
    <p:cSldViewPr>
      <p:cViewPr>
        <p:scale>
          <a:sx n="100" d="100"/>
          <a:sy n="100" d="100"/>
        </p:scale>
        <p:origin x="60" y="-4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0063"/>
          </a:xfrm>
          <a:prstGeom prst="rect">
            <a:avLst/>
          </a:prstGeom>
        </p:spPr>
        <p:txBody>
          <a:bodyPr vert="horz" lIns="92292" tIns="46146" rIns="92292" bIns="461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0488" y="0"/>
            <a:ext cx="2986087" cy="500063"/>
          </a:xfrm>
          <a:prstGeom prst="rect">
            <a:avLst/>
          </a:prstGeom>
        </p:spPr>
        <p:txBody>
          <a:bodyPr vert="horz" lIns="92292" tIns="46146" rIns="92292" bIns="461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69E2A3-659A-4B11-B0A7-45C09AE90BCD}" type="datetimeFigureOut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6088" cy="500063"/>
          </a:xfrm>
          <a:prstGeom prst="rect">
            <a:avLst/>
          </a:prstGeom>
        </p:spPr>
        <p:txBody>
          <a:bodyPr vert="horz" lIns="92292" tIns="46146" rIns="92292" bIns="461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0488" y="9518650"/>
            <a:ext cx="2986087" cy="500063"/>
          </a:xfrm>
          <a:prstGeom prst="rect">
            <a:avLst/>
          </a:prstGeom>
        </p:spPr>
        <p:txBody>
          <a:bodyPr vert="horz" lIns="92292" tIns="46146" rIns="92292" bIns="461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072A00-0153-497D-BC57-9B3D73FC2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4773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0063"/>
          </a:xfrm>
          <a:prstGeom prst="rect">
            <a:avLst/>
          </a:prstGeom>
        </p:spPr>
        <p:txBody>
          <a:bodyPr vert="horz" lIns="92292" tIns="46146" rIns="92292" bIns="461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6087" cy="500063"/>
          </a:xfrm>
          <a:prstGeom prst="rect">
            <a:avLst/>
          </a:prstGeom>
        </p:spPr>
        <p:txBody>
          <a:bodyPr vert="horz" lIns="92292" tIns="46146" rIns="92292" bIns="461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99812E-8381-4F60-B326-7CF392AD6EAD}" type="datetimeFigureOut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78613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2" tIns="46146" rIns="92292" bIns="4614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2292" tIns="46146" rIns="92292" bIns="4614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6088" cy="500063"/>
          </a:xfrm>
          <a:prstGeom prst="rect">
            <a:avLst/>
          </a:prstGeom>
        </p:spPr>
        <p:txBody>
          <a:bodyPr vert="horz" lIns="92292" tIns="46146" rIns="92292" bIns="461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488" y="9518650"/>
            <a:ext cx="2986087" cy="500063"/>
          </a:xfrm>
          <a:prstGeom prst="rect">
            <a:avLst/>
          </a:prstGeom>
        </p:spPr>
        <p:txBody>
          <a:bodyPr vert="horz" lIns="92292" tIns="46146" rIns="92292" bIns="461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C98BF0-F08A-4D53-904F-6B32CE1E7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5748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4775" y="752475"/>
            <a:ext cx="6678613" cy="3757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Титульный слайд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853" indent="-28609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389" indent="-2288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144" indent="-2288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900" indent="-2288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656" indent="-228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412" indent="-228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167" indent="-228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0923" indent="-228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47F4A93-6DBB-417B-9845-A474CFCFA88A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C98BF0-F08A-4D53-904F-6B32CE1E789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026585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2654217"/>
            <a:ext cx="8458200" cy="916781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1928808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F56C8-A9A3-43F7-9291-D03309CA61F2}" type="datetime1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1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87106-35CB-41C9-8A6B-FBFE46E2F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6C4C-71AD-4554-B2FD-E87F95B20D23}" type="datetime1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53426-300B-47EA-84EB-9ADEF2A932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65775-47F9-41A3-913B-CD1A19E715FF}" type="datetime1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7F16-619B-4CFE-8BC1-8ECD73772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hape 2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Shape 2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Shape 31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5409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6C49D-2789-4000-90CD-F898195C5815}" type="datetime1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C835742-535B-4052-8011-B9C87325FC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C2B14-7902-4927-8360-8B11F1B247D9}" type="datetime1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CEC36-1F24-4334-99DA-C345705B7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68B39-4C9B-4A0A-92FC-30A3D4BB97FA}" type="datetime1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E1BFD-68E4-408C-9315-5D93E24C47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8CB23-E508-4BA7-8B93-90219AB451DE}" type="datetime1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50970-3611-41A3-946E-3BCCA05F1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5EBDF-9FF2-4BF0-8064-E3CE96511F58}" type="datetime1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Эффективное управление временем и ресурсами.                                                                                            </a:t>
            </a:r>
            <a:fld id="{D70C4400-6A73-4B27-A1AD-9C8227140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54A48-8AF7-463E-AF3F-644C7682C82A}" type="datetime1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CC3E-309A-4988-A6A1-F38293CD9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9B3B-B655-49D6-BA47-7498178DA9C4}" type="datetime1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A771-37D7-49A4-9B46-71F07344B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2441-9E57-43A5-8321-01B8370B4708}" type="datetime1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8DC6C-509E-4E93-8548-1A363CD50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165622"/>
            <a:ext cx="86868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59B473-70B5-441E-AA5C-EC0982359F86}" type="datetime1">
              <a:rPr lang="ru-RU"/>
              <a:pPr>
                <a:defRPr/>
              </a:pPr>
              <a:t>24.06.2019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4" y="4857751"/>
            <a:ext cx="8523287" cy="183356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201C07-FBA6-48A0-98B3-0799664899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21" r:id="rId2"/>
    <p:sldLayoutId id="2147485422" r:id="rId3"/>
    <p:sldLayoutId id="2147485423" r:id="rId4"/>
    <p:sldLayoutId id="2147485424" r:id="rId5"/>
    <p:sldLayoutId id="2147485425" r:id="rId6"/>
    <p:sldLayoutId id="2147485426" r:id="rId7"/>
    <p:sldLayoutId id="2147485427" r:id="rId8"/>
    <p:sldLayoutId id="2147485428" r:id="rId9"/>
    <p:sldLayoutId id="2147485429" r:id="rId10"/>
    <p:sldLayoutId id="2147485430" r:id="rId11"/>
    <p:sldLayoutId id="2147485431" r:id="rId12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2143122"/>
            <a:ext cx="8672514" cy="135732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О Региональном проекте 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«Содействие занятости женщин - создание условий дошкольного образования для детей в возрасте до трех лет»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+mn-lt"/>
              </a:rPr>
            </a:br>
            <a:endParaRPr lang="ru-RU" sz="16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1500180"/>
            <a:ext cx="6549878" cy="28575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>
                <a:solidFill>
                  <a:srgbClr val="002060"/>
                </a:solidFill>
              </a:rPr>
              <a:t>Департамент образования Белгородской области</a:t>
            </a:r>
            <a:endParaRPr lang="ru-RU" sz="1900" dirty="0">
              <a:solidFill>
                <a:srgbClr val="002060"/>
              </a:solidFill>
            </a:endParaRPr>
          </a:p>
        </p:txBody>
      </p:sp>
      <p:pic>
        <p:nvPicPr>
          <p:cNvPr id="13316" name="Рисунок 5" descr="Герб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34"/>
            <a:ext cx="857256" cy="102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cxnSp>
        <p:nvCxnSpPr>
          <p:cNvPr id="38" name="Shape 329"/>
          <p:cNvCxnSpPr/>
          <p:nvPr/>
        </p:nvCxnSpPr>
        <p:spPr>
          <a:xfrm>
            <a:off x="3714744" y="3286130"/>
            <a:ext cx="3786214" cy="1588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42" name="Прямоугольник 41"/>
          <p:cNvSpPr/>
          <p:nvPr/>
        </p:nvSpPr>
        <p:spPr>
          <a:xfrm>
            <a:off x="4000496" y="1050072"/>
            <a:ext cx="48577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lvl="0">
              <a:buClrTx/>
              <a:defRPr/>
            </a:pPr>
            <a:r>
              <a:rPr lang="ru-RU" sz="1400" dirty="0" smtClean="0">
                <a:solidFill>
                  <a:srgbClr val="002060"/>
                </a:solidFill>
                <a:latin typeface="Franklin Gothic Book" charset="0"/>
                <a:cs typeface="CordiaUPC" panose="020B0304020202020204" pitchFamily="34" charset="-34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CordiaUPC" panose="020B0304020202020204" pitchFamily="34" charset="-34"/>
              </a:rPr>
              <a:t>обучение  не  менее  30  нянь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на базе 2-х </a:t>
            </a:r>
          </a:p>
          <a:p>
            <a:pPr lvl="0">
              <a:buClrTx/>
              <a:defRPr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учреждений проф. образования (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CordiaUPC" panose="020B0304020202020204" pitchFamily="34" charset="-34"/>
              </a:rPr>
              <a:t>к 2020 г.)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lvl="0">
              <a:buClrTx/>
              <a:defRPr/>
            </a:pPr>
            <a:endParaRPr lang="ru-RU" sz="1400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lvl="0">
              <a:buClrTx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организация работы стажировочной площадки</a:t>
            </a:r>
            <a:r>
              <a:rPr lang="en-US" sz="1400" dirty="0" smtClean="0">
                <a:solidFill>
                  <a:srgbClr val="002060"/>
                </a:solidFill>
              </a:rPr>
              <a:t>;</a:t>
            </a:r>
            <a:endParaRPr lang="ru-RU" sz="1400" dirty="0" smtClean="0">
              <a:solidFill>
                <a:srgbClr val="002060"/>
              </a:solidFill>
            </a:endParaRPr>
          </a:p>
          <a:p>
            <a:pPr lvl="0">
              <a:buClrTx/>
              <a:defRPr/>
            </a:pPr>
            <a:endParaRPr lang="ru-RU" sz="14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разработка 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модельного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 стандарта</a:t>
            </a:r>
            <a:r>
              <a:rPr lang="en-US" sz="1400" dirty="0" smtClean="0">
                <a:solidFill>
                  <a:srgbClr val="002060"/>
                </a:solidFill>
              </a:rPr>
              <a:t>  </a:t>
            </a:r>
            <a:r>
              <a:rPr lang="ru-RU" sz="1400" dirty="0" smtClean="0">
                <a:solidFill>
                  <a:srgbClr val="002060"/>
                </a:solidFill>
              </a:rPr>
              <a:t> соц. услуги</a:t>
            </a:r>
            <a:r>
              <a:rPr lang="en-US" sz="1400" dirty="0" smtClean="0">
                <a:solidFill>
                  <a:srgbClr val="002060"/>
                </a:solidFill>
              </a:rPr>
              <a:t>;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разработка программ профессионального обучения</a:t>
            </a:r>
          </a:p>
          <a:p>
            <a:pPr lvl="0">
              <a:buClrTx/>
              <a:defRPr/>
            </a:pPr>
            <a:endParaRPr lang="ru-RU" sz="1400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lvl="0">
              <a:buClrTx/>
              <a:defRPr/>
            </a:pP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lvl="0">
              <a:buClrTx/>
              <a:defRPr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переподготовка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и повышение квалификации сотрудников муниципальных комплексных 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lvl="0">
              <a:buClrTx/>
              <a:defRPr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центров социального обслуживания населения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51" name="Shape 329"/>
          <p:cNvCxnSpPr/>
          <p:nvPr/>
        </p:nvCxnSpPr>
        <p:spPr>
          <a:xfrm rot="5400000" flipH="1" flipV="1">
            <a:off x="2361390" y="2638426"/>
            <a:ext cx="2705914" cy="794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sm" len="sm"/>
          </a:ln>
        </p:spPr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" y="4764633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500166" y="500048"/>
            <a:ext cx="600079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D:\Users\artebyakina\Documents\medium-image-png-4915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000246"/>
            <a:ext cx="214314" cy="201188"/>
          </a:xfrm>
          <a:prstGeom prst="rect">
            <a:avLst/>
          </a:prstGeom>
          <a:noFill/>
        </p:spPr>
      </p:pic>
      <p:pic>
        <p:nvPicPr>
          <p:cNvPr id="19" name="Picture 2" descr="D:\Users\artebyakina\Documents\medium-image-png-4915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357436"/>
            <a:ext cx="214314" cy="201188"/>
          </a:xfrm>
          <a:prstGeom prst="rect">
            <a:avLst/>
          </a:prstGeom>
          <a:noFill/>
        </p:spPr>
      </p:pic>
      <p:pic>
        <p:nvPicPr>
          <p:cNvPr id="25" name="Picture 2" descr="D:\Users\artebyakina\Documents\medium-image-png-4915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786064"/>
            <a:ext cx="214314" cy="20118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0" y="4764633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денежная компенсация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семьям, получившим услуги по присмотру и уходу за детьми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14285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МЕХАНИЗМ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ПРЕДОСТАВЛЕНИЯ УСЛУГ ПО ВРЕМЕННОМУ ПРИСМОТРУ ЗА ДЕТЬМИ ДО 3 ЛЕТ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990"/>
            <a:ext cx="3857620" cy="3714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85720" y="2643188"/>
            <a:ext cx="14322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анкетирование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85918" y="1857370"/>
            <a:ext cx="1102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экспертиза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14612" y="2786064"/>
            <a:ext cx="852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CordiaUPC" panose="020B0304020202020204" pitchFamily="34" charset="-34"/>
              </a:rPr>
              <a:t>обучение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857356" y="3214692"/>
            <a:ext cx="859273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порядок </a:t>
            </a:r>
          </a:p>
          <a:p>
            <a:pPr algn="ctr"/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оплаты </a:t>
            </a:r>
          </a:p>
          <a:p>
            <a:pPr algn="ctr"/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услуг 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" name="Picture 2" descr="D:\Users\artebyakina\Documents\medium-image-png-4915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347614"/>
            <a:ext cx="214314" cy="201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54"/>
          <p:cNvSpPr>
            <a:spLocks noChangeArrowheads="1"/>
          </p:cNvSpPr>
          <p:nvPr/>
        </p:nvSpPr>
        <p:spPr bwMode="gray">
          <a:xfrm>
            <a:off x="0" y="4429138"/>
            <a:ext cx="9144000" cy="714362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643451"/>
            <a:ext cx="2428860" cy="50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643451"/>
            <a:ext cx="2643206" cy="50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4643451"/>
            <a:ext cx="1571604" cy="50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169" name="Shape 173"/>
          <p:cNvSpPr txBox="1">
            <a:spLocks/>
          </p:cNvSpPr>
          <p:nvPr/>
        </p:nvSpPr>
        <p:spPr>
          <a:xfrm>
            <a:off x="1" y="131"/>
            <a:ext cx="9091926" cy="42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n-lt"/>
              </a:rPr>
              <a:t>Создание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дополнительных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мест для детей в возрасте до 3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лет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Franklin Gothic Book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" name="Shape 173"/>
          <p:cNvSpPr txBox="1">
            <a:spLocks/>
          </p:cNvSpPr>
          <p:nvPr/>
        </p:nvSpPr>
        <p:spPr>
          <a:xfrm>
            <a:off x="2643174" y="-928712"/>
            <a:ext cx="1785950" cy="64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Franklin Gothic Book" charset="0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3451"/>
            <a:ext cx="1571604" cy="50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Номер слайда 2"/>
          <p:cNvSpPr txBox="1">
            <a:spLocks/>
          </p:cNvSpPr>
          <p:nvPr/>
        </p:nvSpPr>
        <p:spPr>
          <a:xfrm>
            <a:off x="8715403" y="4749851"/>
            <a:ext cx="376523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Franklin Gothic Book" charset="0"/>
                <a:ea typeface="Lora"/>
                <a:cs typeface="Lora"/>
                <a:sym typeface="Lor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" sz="1200" b="0" i="0" u="none" strike="noStrike" kern="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Franklin Gothic Book" charset="0"/>
              <a:ea typeface="Lora"/>
              <a:cs typeface="Lora"/>
              <a:sym typeface="Lor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1142990"/>
            <a:ext cx="30003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Развитие муниципальной сети дошкольных образовательных организаций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-34957" y="1535105"/>
            <a:ext cx="785818" cy="1588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396106" y="3435276"/>
            <a:ext cx="27860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Создание дошкольных групп 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в негосударственном секторе 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за счет федеральной субсидии</a:t>
            </a:r>
            <a:endParaRPr lang="ru-RU" sz="1400" b="1" dirty="0">
              <a:solidFill>
                <a:srgbClr val="002060"/>
              </a:solidFill>
              <a:latin typeface="+mn-lt"/>
              <a:cs typeface="CordiaUPC" panose="020B0304020202020204" pitchFamily="34" charset="-34"/>
            </a:endParaRPr>
          </a:p>
        </p:txBody>
      </p:sp>
      <p:pic>
        <p:nvPicPr>
          <p:cNvPr id="60" name="Picture 2" descr="d:\Users\artebyakina\Desktop\42c0f51ececcc8f3520e549af96ce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428742"/>
            <a:ext cx="2287726" cy="2287156"/>
          </a:xfrm>
          <a:prstGeom prst="rect">
            <a:avLst/>
          </a:prstGeom>
          <a:noFill/>
        </p:spPr>
      </p:pic>
      <p:pic>
        <p:nvPicPr>
          <p:cNvPr id="1027" name="Picture 3" descr="D:\Users\artebyakina\Documents\LK_blogPhoto_QApuzz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928808"/>
            <a:ext cx="1928812" cy="1002982"/>
          </a:xfrm>
          <a:prstGeom prst="rect">
            <a:avLst/>
          </a:prstGeom>
          <a:noFill/>
          <a:effectLst>
            <a:softEdge rad="317500"/>
          </a:effectLst>
        </p:spPr>
      </p:pic>
      <p:cxnSp>
        <p:nvCxnSpPr>
          <p:cNvPr id="65" name="Прямая соединительная линия 64"/>
          <p:cNvCxnSpPr>
            <a:endCxn id="51" idx="1"/>
          </p:cNvCxnSpPr>
          <p:nvPr/>
        </p:nvCxnSpPr>
        <p:spPr>
          <a:xfrm rot="5400000" flipH="1" flipV="1">
            <a:off x="-196487" y="2732487"/>
            <a:ext cx="1107291" cy="1588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 flipH="1" flipV="1">
            <a:off x="8501884" y="1499386"/>
            <a:ext cx="857256" cy="1588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34" idx="3"/>
          </p:cNvCxnSpPr>
          <p:nvPr/>
        </p:nvCxnSpPr>
        <p:spPr>
          <a:xfrm rot="16200000" flipV="1">
            <a:off x="8268918" y="3625460"/>
            <a:ext cx="1321603" cy="2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5500694" y="1142990"/>
            <a:ext cx="3429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Реализация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«дорожной карты»         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«О поддержке альтернативных форм дошкольного образования» </a:t>
            </a:r>
            <a:endParaRPr lang="ru-RU" sz="1400" dirty="0">
              <a:latin typeface="+mn-lt"/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2500298" y="578646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428596" y="1928808"/>
            <a:ext cx="2571768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357158" y="3286130"/>
            <a:ext cx="2571768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10800000">
            <a:off x="6000760" y="1928808"/>
            <a:ext cx="2928958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10800000">
            <a:off x="6000760" y="4286262"/>
            <a:ext cx="2928958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468114" y="4083348"/>
            <a:ext cx="1021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(50 групп)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0" y="4681835"/>
            <a:ext cx="1500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2060"/>
              </a:buClr>
            </a:pP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ДЕПАРТАМЕНТ  ОБРАЗОВАНИЯ</a:t>
            </a:r>
          </a:p>
        </p:txBody>
      </p:sp>
      <p:sp>
        <p:nvSpPr>
          <p:cNvPr id="28" name="Rectangle 54"/>
          <p:cNvSpPr>
            <a:spLocks noChangeArrowheads="1"/>
          </p:cNvSpPr>
          <p:nvPr/>
        </p:nvSpPr>
        <p:spPr bwMode="gray">
          <a:xfrm>
            <a:off x="6072198" y="1857370"/>
            <a:ext cx="2857520" cy="71438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29" name="Rectangle 54"/>
          <p:cNvSpPr>
            <a:spLocks noChangeArrowheads="1"/>
          </p:cNvSpPr>
          <p:nvPr/>
        </p:nvSpPr>
        <p:spPr bwMode="gray">
          <a:xfrm>
            <a:off x="5929322" y="4214824"/>
            <a:ext cx="3000396" cy="71438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31" name="Rectangle 54"/>
          <p:cNvSpPr>
            <a:spLocks noChangeArrowheads="1"/>
          </p:cNvSpPr>
          <p:nvPr/>
        </p:nvSpPr>
        <p:spPr bwMode="gray">
          <a:xfrm>
            <a:off x="357158" y="1857370"/>
            <a:ext cx="2500330" cy="71438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32" name="Rectangle 54"/>
          <p:cNvSpPr>
            <a:spLocks noChangeArrowheads="1"/>
          </p:cNvSpPr>
          <p:nvPr/>
        </p:nvSpPr>
        <p:spPr bwMode="gray">
          <a:xfrm>
            <a:off x="357158" y="3214692"/>
            <a:ext cx="2500330" cy="71438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33" name="Rectangle 54"/>
          <p:cNvSpPr>
            <a:spLocks noChangeArrowheads="1"/>
          </p:cNvSpPr>
          <p:nvPr/>
        </p:nvSpPr>
        <p:spPr bwMode="gray">
          <a:xfrm flipV="1">
            <a:off x="5929322" y="1071552"/>
            <a:ext cx="3000396" cy="80962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34" name="Rectangle 54"/>
          <p:cNvSpPr>
            <a:spLocks noChangeArrowheads="1"/>
          </p:cNvSpPr>
          <p:nvPr/>
        </p:nvSpPr>
        <p:spPr bwMode="gray">
          <a:xfrm flipV="1">
            <a:off x="6072198" y="2928940"/>
            <a:ext cx="2857520" cy="71438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gray">
          <a:xfrm flipV="1">
            <a:off x="428596" y="1142989"/>
            <a:ext cx="2714644" cy="80961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38" name="Rectangle 54"/>
          <p:cNvSpPr>
            <a:spLocks noChangeArrowheads="1"/>
          </p:cNvSpPr>
          <p:nvPr/>
        </p:nvSpPr>
        <p:spPr bwMode="gray">
          <a:xfrm flipV="1">
            <a:off x="357158" y="4286262"/>
            <a:ext cx="2571768" cy="71438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7158" y="2143122"/>
            <a:ext cx="34290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Повышение квалификации спец. управления  в сфере образования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на региональном и муниципальном уровнях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(22 человека ежегодно </a:t>
            </a:r>
          </a:p>
          <a:p>
            <a:pPr lvl="0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в 2020- 2024 гг.)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000628" y="3000378"/>
            <a:ext cx="39290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Повышение квалификации </a:t>
            </a:r>
          </a:p>
          <a:p>
            <a:pPr lvl="0" algn="r"/>
            <a:r>
              <a:rPr lang="ru-RU" sz="1400" dirty="0" smtClean="0">
                <a:solidFill>
                  <a:srgbClr val="002060"/>
                </a:solidFill>
              </a:rPr>
              <a:t>специалистов и руководителей </a:t>
            </a:r>
          </a:p>
          <a:p>
            <a:pPr lvl="0" algn="r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частных</a:t>
            </a:r>
            <a:r>
              <a:rPr lang="ru-RU" sz="1400" dirty="0" smtClean="0">
                <a:solidFill>
                  <a:srgbClr val="002060"/>
                </a:solidFill>
              </a:rPr>
              <a:t> организаций и индивидуальных предпринимателей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</a:rPr>
              <a:t>в негосударственном секторе дошкольного образования)</a:t>
            </a:r>
            <a:endParaRPr lang="ru-RU" sz="1400" b="1" i="1" dirty="0" smtClean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lvl="0"/>
            <a:endParaRPr lang="ru-RU" sz="1400" dirty="0" smtClean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46" name="Прямая соединительная линия 45"/>
          <p:cNvCxnSpPr>
            <a:endCxn id="52" idx="1"/>
          </p:cNvCxnSpPr>
          <p:nvPr/>
        </p:nvCxnSpPr>
        <p:spPr>
          <a:xfrm rot="5400000" flipH="1" flipV="1">
            <a:off x="-89329" y="3911213"/>
            <a:ext cx="892975" cy="1588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357158" y="4357700"/>
            <a:ext cx="2571768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4"/>
          <p:cNvSpPr>
            <a:spLocks noChangeArrowheads="1"/>
          </p:cNvSpPr>
          <p:nvPr/>
        </p:nvSpPr>
        <p:spPr bwMode="gray">
          <a:xfrm flipV="1">
            <a:off x="357158" y="2143122"/>
            <a:ext cx="2571768" cy="71438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52" name="Rectangle 54"/>
          <p:cNvSpPr>
            <a:spLocks noChangeArrowheads="1"/>
          </p:cNvSpPr>
          <p:nvPr/>
        </p:nvSpPr>
        <p:spPr bwMode="gray">
          <a:xfrm flipV="1">
            <a:off x="357158" y="3429006"/>
            <a:ext cx="2571768" cy="71438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714744" y="4357700"/>
            <a:ext cx="16908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ОТВЕТСТВЕННЫЕ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: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endParaRPr lang="ru-RU" sz="1200" dirty="0">
              <a:latin typeface="+mn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86182" y="4681835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2060"/>
              </a:buClr>
            </a:pP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 ДЕПАРТАМЕНТ ЭКОНОМИЧЕСКОГО РАЗВИТИЯ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214546" y="4714890"/>
            <a:ext cx="1000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2060"/>
              </a:buClr>
            </a:pPr>
            <a:r>
              <a:rPr lang="ru-RU" sz="1200" dirty="0" err="1" smtClean="0">
                <a:solidFill>
                  <a:srgbClr val="002060"/>
                </a:solidFill>
                <a:latin typeface="+mn-lt"/>
              </a:rPr>
              <a:t>БелИРО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858016" y="4681835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2060"/>
              </a:buClr>
            </a:pP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ОРГАНЫ МЕСТНОГО</a:t>
            </a:r>
          </a:p>
          <a:p>
            <a:pPr lvl="0" algn="ctr">
              <a:buClr>
                <a:srgbClr val="002060"/>
              </a:buClr>
            </a:pP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 САМОУПРАВЛЕНИЯ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0" y="4643452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901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725" y="1670222"/>
            <a:ext cx="1496494" cy="80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5636" y="2353309"/>
            <a:ext cx="40005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ЗАДАЧА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1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Franklin Gothic Book" charset="0"/>
              </a:rPr>
              <a:t>Создание условий для осуществления трудовой деятельности женщин, имеющих детей, включая достижение 100-процентной доступности (2021 год) дошкольного образования для детей в возрасте до 3 лет</a:t>
            </a:r>
            <a:endParaRPr lang="ru-RU" sz="1400" b="1" dirty="0" smtClean="0">
              <a:solidFill>
                <a:srgbClr val="002060"/>
              </a:solidFill>
              <a:latin typeface="Franklin Gothic Book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1429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РЕГИОНАЛЬНЫЙ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ПРОЕКТ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«Содействие занятости женщин – создание условий дошкольного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образования детей в возрасте до трех лет»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cxnSp>
        <p:nvCxnSpPr>
          <p:cNvPr id="22" name="Shape 329"/>
          <p:cNvCxnSpPr/>
          <p:nvPr/>
        </p:nvCxnSpPr>
        <p:spPr>
          <a:xfrm rot="5400000">
            <a:off x="3179753" y="3249617"/>
            <a:ext cx="2357454" cy="1588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sm" len="sm"/>
          </a:ln>
        </p:spPr>
      </p:cxnSp>
      <p:grpSp>
        <p:nvGrpSpPr>
          <p:cNvPr id="2" name="Shape 813"/>
          <p:cNvGrpSpPr/>
          <p:nvPr/>
        </p:nvGrpSpPr>
        <p:grpSpPr>
          <a:xfrm>
            <a:off x="4143372" y="1643056"/>
            <a:ext cx="357190" cy="413837"/>
            <a:chOff x="6718575" y="2318625"/>
            <a:chExt cx="256950" cy="407375"/>
          </a:xfrm>
        </p:grpSpPr>
        <p:sp>
          <p:nvSpPr>
            <p:cNvPr id="26" name="Shape 8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81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81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81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81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81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82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82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29124" y="2000246"/>
            <a:ext cx="43577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Franklin Gothic Book" charset="0"/>
              </a:rPr>
              <a:t>«Содействие занятости женщин, имеющих детей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Franklin Gothic Book" charset="0"/>
              </a:rPr>
              <a:t>в возрасте до 3 лет, в рамках реализации </a:t>
            </a:r>
            <a:r>
              <a:rPr lang="ru-RU" sz="1400" dirty="0" err="1" smtClean="0">
                <a:solidFill>
                  <a:srgbClr val="002060"/>
                </a:solidFill>
                <a:latin typeface="Franklin Gothic Book" charset="0"/>
              </a:rPr>
              <a:t>гос</a:t>
            </a:r>
            <a:r>
              <a:rPr lang="ru-RU" sz="1400" dirty="0" smtClean="0">
                <a:solidFill>
                  <a:srgbClr val="002060"/>
                </a:solidFill>
                <a:latin typeface="Franklin Gothic Book" charset="0"/>
              </a:rPr>
              <a:t>. программы «Содействие занятости населения»</a:t>
            </a:r>
            <a:endParaRPr lang="ru-RU" sz="1400" b="1" dirty="0" smtClean="0">
              <a:solidFill>
                <a:srgbClr val="002060"/>
              </a:solidFill>
              <a:latin typeface="Franklin Gothic Book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Franklin Gothic Book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Franklin Gothic Book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Franklin Gothic Book" charset="0"/>
              </a:rPr>
              <a:t>Создание дополнительных мест для детей в возрасте до 3 лет в организациях и у </a:t>
            </a:r>
            <a:r>
              <a:rPr lang="ru-RU" sz="1400" dirty="0" err="1" smtClean="0">
                <a:solidFill>
                  <a:srgbClr val="002060"/>
                </a:solidFill>
                <a:latin typeface="Franklin Gothic Book" charset="0"/>
              </a:rPr>
              <a:t>индиви-дуальных</a:t>
            </a:r>
            <a:r>
              <a:rPr lang="ru-RU" sz="1400" dirty="0" smtClean="0">
                <a:solidFill>
                  <a:srgbClr val="002060"/>
                </a:solidFill>
                <a:latin typeface="Franklin Gothic Book" charset="0"/>
              </a:rPr>
              <a:t> предпринимателей, осуществляющих образовательную деятельность по </a:t>
            </a:r>
            <a:r>
              <a:rPr lang="ru-RU" sz="1400" dirty="0" err="1" smtClean="0">
                <a:solidFill>
                  <a:srgbClr val="002060"/>
                </a:solidFill>
                <a:latin typeface="Franklin Gothic Book" charset="0"/>
              </a:rPr>
              <a:t>образователь-ным</a:t>
            </a:r>
            <a:r>
              <a:rPr lang="ru-RU" sz="1400" dirty="0" smtClean="0">
                <a:solidFill>
                  <a:srgbClr val="002060"/>
                </a:solidFill>
                <a:latin typeface="Franklin Gothic Book" charset="0"/>
              </a:rPr>
              <a:t> программам дошкольного образования и присмотру и уходу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Franklin Gothic Book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215206" y="2786064"/>
            <a:ext cx="1437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Franklin Gothic Book" charset="0"/>
                <a:ea typeface="Times New Roman" pitchFamily="18" charset="0"/>
                <a:cs typeface="Times New Roman" pitchFamily="18" charset="0"/>
              </a:rPr>
              <a:t>направления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Franklin Gothic Book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Franklin Gothic Book" charset="0"/>
              <a:cs typeface="Arial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500166" y="1142990"/>
            <a:ext cx="600079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357686" y="2928940"/>
            <a:ext cx="2928958" cy="15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" y="4764633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18" y="4753233"/>
            <a:ext cx="9144000" cy="38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3967" y="4857751"/>
            <a:ext cx="500034" cy="285749"/>
          </a:xfrm>
        </p:spPr>
        <p:txBody>
          <a:bodyPr/>
          <a:lstStyle/>
          <a:p>
            <a:pPr>
              <a:defRPr/>
            </a:pPr>
            <a:fld id="{1AE2CC3E-309A-4988-A6A1-F38293CD9D1B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42858"/>
            <a:ext cx="9144001" cy="28575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ОСНОВНЫЕ ПОЛОЖЕНИЯ</a:t>
            </a:r>
            <a:endParaRPr kumimoji="0" lang="ru-RU" sz="1300" b="1" i="0" u="none" strike="noStrike" kern="1200" cap="all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1143770" y="1642262"/>
            <a:ext cx="2286016" cy="1588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714480" y="500048"/>
            <a:ext cx="6000792" cy="15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Users\artebyakina\Documents\887f0d57080c5eb17727cc21e0cef6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20772"/>
            <a:ext cx="3643306" cy="142272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2571736" y="1142990"/>
            <a:ext cx="47863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ОТВЕТСТВЕННЫЙ ИСПОЛНИТЕЛЬ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: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</a:p>
          <a:p>
            <a:endParaRPr lang="en-US" sz="12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департамент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образования области,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ОГАОУ ДПО «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БелИРО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»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;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 </a:t>
            </a:r>
          </a:p>
          <a:p>
            <a:pPr lvl="0">
              <a:buClr>
                <a:srgbClr val="002060"/>
              </a:buClr>
            </a:pP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lvl="0">
              <a:buClr>
                <a:srgbClr val="002060"/>
              </a:buClr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д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епартамент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 строительства 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и транспорта  области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;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lvl="0">
              <a:buClr>
                <a:srgbClr val="002060"/>
              </a:buClr>
              <a:buFontTx/>
              <a:buChar char="-"/>
            </a:pP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lvl="0">
              <a:buClr>
                <a:srgbClr val="002060"/>
              </a:buClr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управление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 по труду и 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занятости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 населения  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области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lvl="0">
              <a:buClr>
                <a:srgbClr val="002060"/>
              </a:buClr>
            </a:pP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lvl="0">
              <a:buClr>
                <a:srgbClr val="002060"/>
              </a:buClr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управление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 социальной 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защиты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 населения  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области;</a:t>
            </a:r>
          </a:p>
          <a:p>
            <a:pPr lvl="0">
              <a:buClr>
                <a:srgbClr val="002060"/>
              </a:buClr>
            </a:pP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lvl="0">
              <a:buClr>
                <a:srgbClr val="002060"/>
              </a:buClr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органы местного самоуправления</a:t>
            </a:r>
          </a:p>
          <a:p>
            <a:pPr lvl="0">
              <a:buClr>
                <a:srgbClr val="002060"/>
              </a:buClr>
              <a:buFontTx/>
              <a:buChar char="-"/>
            </a:pPr>
            <a:endParaRPr lang="ru-RU" sz="1200" i="1" dirty="0" smtClean="0">
              <a:solidFill>
                <a:srgbClr val="002060"/>
              </a:solidFill>
              <a:latin typeface="Franklin Gothic Book" charset="0"/>
            </a:endParaRPr>
          </a:p>
        </p:txBody>
      </p:sp>
      <p:pic>
        <p:nvPicPr>
          <p:cNvPr id="26" name="Picture 2" descr="D:\Users\artebyakina\Documents\medium-image-png-4915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785932"/>
            <a:ext cx="142876" cy="134125"/>
          </a:xfrm>
          <a:prstGeom prst="rect">
            <a:avLst/>
          </a:prstGeom>
          <a:noFill/>
        </p:spPr>
      </p:pic>
      <p:pic>
        <p:nvPicPr>
          <p:cNvPr id="27" name="Picture 2" descr="D:\Users\artebyakina\Documents\medium-image-png-4915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357436"/>
            <a:ext cx="142876" cy="134125"/>
          </a:xfrm>
          <a:prstGeom prst="rect">
            <a:avLst/>
          </a:prstGeom>
          <a:noFill/>
        </p:spPr>
      </p:pic>
      <p:pic>
        <p:nvPicPr>
          <p:cNvPr id="28" name="Picture 2" descr="D:\Users\artebyakina\Documents\medium-image-png-4915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714626"/>
            <a:ext cx="142876" cy="134125"/>
          </a:xfrm>
          <a:prstGeom prst="rect">
            <a:avLst/>
          </a:prstGeom>
          <a:noFill/>
        </p:spPr>
      </p:pic>
      <p:pic>
        <p:nvPicPr>
          <p:cNvPr id="29" name="Picture 2" descr="D:\Users\artebyakina\Documents\medium-image-png-4915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143254"/>
            <a:ext cx="142876" cy="134125"/>
          </a:xfrm>
          <a:prstGeom prst="rect">
            <a:avLst/>
          </a:prstGeom>
          <a:noFill/>
        </p:spPr>
      </p:pic>
      <p:pic>
        <p:nvPicPr>
          <p:cNvPr id="30" name="Picture 2" descr="D:\Users\artebyakina\Documents\medium-image-png-4915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571882"/>
            <a:ext cx="142876" cy="134125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4071934" y="4835723"/>
            <a:ext cx="4500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СРОК  РЕАЛИЗАЦИИ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: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01.01.2019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-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31.12.2024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г.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357952" y="2213766"/>
            <a:ext cx="3429024" cy="1588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286514" y="1928014"/>
            <a:ext cx="2857520" cy="1588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54"/>
          <p:cNvSpPr>
            <a:spLocks noChangeArrowheads="1"/>
          </p:cNvSpPr>
          <p:nvPr/>
        </p:nvSpPr>
        <p:spPr bwMode="gray">
          <a:xfrm flipV="1">
            <a:off x="6156176" y="3579862"/>
            <a:ext cx="2592288" cy="920714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38" name="Rectangle 54"/>
          <p:cNvSpPr>
            <a:spLocks noChangeArrowheads="1"/>
          </p:cNvSpPr>
          <p:nvPr/>
        </p:nvSpPr>
        <p:spPr bwMode="gray">
          <a:xfrm flipV="1">
            <a:off x="4139952" y="3579862"/>
            <a:ext cx="1872208" cy="706400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38"/>
            <a:ext cx="2643174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90"/>
            <a:ext cx="9144000" cy="42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67803" y="4857751"/>
            <a:ext cx="276197" cy="285749"/>
          </a:xfrm>
        </p:spPr>
        <p:txBody>
          <a:bodyPr/>
          <a:lstStyle/>
          <a:p>
            <a:pPr>
              <a:defRPr/>
            </a:pPr>
            <a:fld id="{1AE2CC3E-309A-4988-A6A1-F38293CD9D1B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42858"/>
            <a:ext cx="9144001" cy="42861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ПОКАЗАТЕЛИ ПРОЕКТА</a:t>
            </a:r>
            <a:endParaRPr kumimoji="0" lang="ru-RU" sz="145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571604" y="571486"/>
            <a:ext cx="600079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14282" y="3571882"/>
            <a:ext cx="8534182" cy="798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071934" y="2071684"/>
            <a:ext cx="20717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Удельный вес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чис-ленности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детей в возрасте до 3 лет, получающих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дош-кольное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образование в частных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орг-ях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43636" y="1857370"/>
            <a:ext cx="30003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Численность воспитанников в возрасте до 3 лет, посещающих:</a:t>
            </a:r>
          </a:p>
          <a:p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государственные  и муниципальные ДОО;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частные ДОО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14546" y="2285998"/>
            <a:ext cx="17145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Доступность дошкольного образования для детей  в возрасте от 1,5 до 3 лет 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29" name="Shape 329"/>
          <p:cNvCxnSpPr/>
          <p:nvPr/>
        </p:nvCxnSpPr>
        <p:spPr>
          <a:xfrm rot="5400000">
            <a:off x="3286116" y="2786064"/>
            <a:ext cx="1571636" cy="1588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triangle" w="sm" len="sm"/>
          </a:ln>
        </p:spPr>
      </p:cxnSp>
      <p:cxnSp>
        <p:nvCxnSpPr>
          <p:cNvPr id="31" name="Shape 329"/>
          <p:cNvCxnSpPr/>
          <p:nvPr/>
        </p:nvCxnSpPr>
        <p:spPr>
          <a:xfrm rot="5400000">
            <a:off x="1570810" y="3000378"/>
            <a:ext cx="1143802" cy="794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34" name="Прямоугольник 33"/>
          <p:cNvSpPr/>
          <p:nvPr/>
        </p:nvSpPr>
        <p:spPr>
          <a:xfrm>
            <a:off x="4143372" y="3643320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базовое  -   2,7 %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к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202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4г.     - 4,3 %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214546" y="3714758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базовое  -     82,43%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202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1г.    -     100%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15042" y="3651870"/>
            <a:ext cx="2928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базовое  (чел.)-   9192– 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в МДОО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  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                      259 –  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в ЧДОО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202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4 г. -             11674 –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в МДОО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                      519 –   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в ЧДОО</a:t>
            </a:r>
            <a:endParaRPr lang="ru-RU" sz="1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1" name="Нашивка 40"/>
          <p:cNvSpPr/>
          <p:nvPr/>
        </p:nvSpPr>
        <p:spPr>
          <a:xfrm>
            <a:off x="0" y="857238"/>
            <a:ext cx="571504" cy="571504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Нашивка 43"/>
          <p:cNvSpPr/>
          <p:nvPr/>
        </p:nvSpPr>
        <p:spPr>
          <a:xfrm>
            <a:off x="571472" y="857238"/>
            <a:ext cx="571504" cy="571504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Нашивка 44"/>
          <p:cNvSpPr/>
          <p:nvPr/>
        </p:nvSpPr>
        <p:spPr>
          <a:xfrm>
            <a:off x="1714480" y="857238"/>
            <a:ext cx="571504" cy="571504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Нашивка 47"/>
          <p:cNvSpPr/>
          <p:nvPr/>
        </p:nvSpPr>
        <p:spPr>
          <a:xfrm>
            <a:off x="1142976" y="857238"/>
            <a:ext cx="571504" cy="571504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>
            <a:off x="2285984" y="857238"/>
            <a:ext cx="642942" cy="571504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Нашивка 66"/>
          <p:cNvSpPr/>
          <p:nvPr/>
        </p:nvSpPr>
        <p:spPr>
          <a:xfrm>
            <a:off x="7572396" y="0"/>
            <a:ext cx="571504" cy="642924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Нашивка 67"/>
          <p:cNvSpPr/>
          <p:nvPr/>
        </p:nvSpPr>
        <p:spPr>
          <a:xfrm>
            <a:off x="8072462" y="0"/>
            <a:ext cx="571504" cy="642924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Нашивка 68"/>
          <p:cNvSpPr/>
          <p:nvPr/>
        </p:nvSpPr>
        <p:spPr>
          <a:xfrm>
            <a:off x="8572496" y="0"/>
            <a:ext cx="571504" cy="642924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24"/>
            <a:ext cx="9144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1" name="Прямая соединительная линия 70"/>
          <p:cNvCxnSpPr/>
          <p:nvPr/>
        </p:nvCxnSpPr>
        <p:spPr>
          <a:xfrm>
            <a:off x="214282" y="4714890"/>
            <a:ext cx="8429684" cy="158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hape 329"/>
          <p:cNvCxnSpPr/>
          <p:nvPr/>
        </p:nvCxnSpPr>
        <p:spPr>
          <a:xfrm rot="5400000">
            <a:off x="5036347" y="2536031"/>
            <a:ext cx="2071702" cy="1588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30" name="Прямоугольник 29"/>
          <p:cNvSpPr/>
          <p:nvPr/>
        </p:nvSpPr>
        <p:spPr>
          <a:xfrm>
            <a:off x="214282" y="2714626"/>
            <a:ext cx="19288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Охват дошкольным образованием детей  в возрасте до 3 лет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7158" y="3714758"/>
            <a:ext cx="157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базовое  - 19,9%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 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202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4г.    - 31,6%</a:t>
            </a:r>
            <a:endParaRPr lang="ru-RU" sz="12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2" name="Rectangle 54"/>
          <p:cNvSpPr>
            <a:spLocks noChangeArrowheads="1"/>
          </p:cNvSpPr>
          <p:nvPr/>
        </p:nvSpPr>
        <p:spPr bwMode="gray">
          <a:xfrm flipV="1">
            <a:off x="285720" y="3571882"/>
            <a:ext cx="1800200" cy="513176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35" name="Rectangle 54"/>
          <p:cNvSpPr>
            <a:spLocks noChangeArrowheads="1"/>
          </p:cNvSpPr>
          <p:nvPr/>
        </p:nvSpPr>
        <p:spPr bwMode="gray">
          <a:xfrm flipV="1">
            <a:off x="2195736" y="3579862"/>
            <a:ext cx="1800200" cy="513176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357554" y="785800"/>
            <a:ext cx="2531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(в сфере образования)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/>
          <p:nvPr/>
        </p:nvCxnSpPr>
        <p:spPr>
          <a:xfrm>
            <a:off x="928662" y="571486"/>
            <a:ext cx="7358114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44" y="4643453"/>
            <a:ext cx="9144000" cy="48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071684"/>
            <a:ext cx="379034" cy="36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86050" y="142858"/>
            <a:ext cx="3604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ИСТОЧНИКИ ФИНАНСИРОВАНИЯ</a:t>
            </a:r>
            <a:endParaRPr lang="ru-RU" sz="16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8564" y="4733543"/>
            <a:ext cx="8715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БЮДЖЕТЫ ГОСУДАРСТВЕННЫХ ВНЕБЮДЖЕТНЫХ ФОНДОВ РОССИЙСКОЙ ФЕДЕРАЦИИ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714348" y="3214692"/>
            <a:ext cx="250033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2571339" y="2642791"/>
            <a:ext cx="1428760" cy="7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5786446" y="2500312"/>
            <a:ext cx="2428892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7645025" y="1927617"/>
            <a:ext cx="1142214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215076" y="2856708"/>
            <a:ext cx="857256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428742"/>
            <a:ext cx="379034" cy="36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1000114"/>
            <a:ext cx="379034" cy="36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 rot="5400000" flipH="1" flipV="1">
            <a:off x="2571736" y="2571750"/>
            <a:ext cx="1285884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 flipH="1" flipV="1">
            <a:off x="7697412" y="1946668"/>
            <a:ext cx="117872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 flipH="1" flipV="1">
            <a:off x="178960" y="2964262"/>
            <a:ext cx="1071570" cy="7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5929322" y="1428742"/>
            <a:ext cx="2214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ВНЕБЮДЖЕТНЫЕ ИСТОЧНИКИ</a:t>
            </a:r>
          </a:p>
          <a:p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196,628 млн. руб.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rot="5400000" flipH="1" flipV="1">
            <a:off x="5036744" y="2249882"/>
            <a:ext cx="1499404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 flipH="1" flipV="1">
            <a:off x="5073257" y="2213369"/>
            <a:ext cx="128509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3286116" y="2857502"/>
            <a:ext cx="2428892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714348" y="2357436"/>
            <a:ext cx="25341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ФЕДЕРАЛЬНЫЙ БЮДЖЕТ</a:t>
            </a:r>
          </a:p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1262,296 млн. руб.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214678" y="1428742"/>
            <a:ext cx="2714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КОНСОЛИДИРОВАННЫЙ БЮДЖЕТ ОБЛАСТИ</a:t>
            </a:r>
          </a:p>
          <a:p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1185,2033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млн. руб.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(областной - 954,0473 млн. руб.;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местный -  231,1560 млн. руб.)</a:t>
            </a:r>
            <a:endParaRPr lang="ru-RU" sz="1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285866"/>
            <a:ext cx="379034" cy="36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58" y="2939956"/>
            <a:ext cx="3822070" cy="18935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14348" y="3786196"/>
            <a:ext cx="2981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ИТОГО: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2644,1273 млн. руб.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4"/>
          <p:cNvSpPr>
            <a:spLocks noChangeArrowheads="1"/>
          </p:cNvSpPr>
          <p:nvPr/>
        </p:nvSpPr>
        <p:spPr bwMode="gray">
          <a:xfrm rot="16200000" flipV="1">
            <a:off x="1214432" y="2500312"/>
            <a:ext cx="5143500" cy="142876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31" name="Rectangle 54"/>
          <p:cNvSpPr>
            <a:spLocks noChangeArrowheads="1"/>
          </p:cNvSpPr>
          <p:nvPr/>
        </p:nvSpPr>
        <p:spPr bwMode="gray">
          <a:xfrm rot="16200000">
            <a:off x="3214680" y="2500328"/>
            <a:ext cx="5143500" cy="142844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1714494"/>
            <a:ext cx="1928826" cy="181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Shape 173"/>
          <p:cNvSpPr txBox="1">
            <a:spLocks/>
          </p:cNvSpPr>
          <p:nvPr/>
        </p:nvSpPr>
        <p:spPr>
          <a:xfrm>
            <a:off x="2643174" y="-928712"/>
            <a:ext cx="1785950" cy="64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Franklin Gothic Book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857852" y="3571882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Поддержка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негосударственного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сектора в дошкольном образовании</a:t>
            </a:r>
            <a:endParaRPr lang="ru-RU" sz="1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2844" y="3429006"/>
            <a:ext cx="32861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rgbClr val="002060"/>
                </a:solidFill>
                <a:latin typeface="Franklin Gothic Book" charset="0"/>
                <a:cs typeface="CordiaUPC" panose="020B0304020202020204" pitchFamily="34" charset="-34"/>
              </a:rPr>
              <a:t>Реализация регионального проекта</a:t>
            </a:r>
          </a:p>
          <a:p>
            <a:pPr lvl="0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  <a:cs typeface="CordiaUPC" panose="020B0304020202020204" pitchFamily="34" charset="-34"/>
              </a:rPr>
              <a:t> «Создание «института»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  <a:cs typeface="CordiaUPC" panose="020B0304020202020204" pitchFamily="34" charset="-34"/>
              </a:rPr>
              <a:t>профессио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  <a:cs typeface="CordiaUPC" panose="020B0304020202020204" pitchFamily="34" charset="-34"/>
              </a:rPr>
              <a:t>-</a:t>
            </a:r>
          </a:p>
          <a:p>
            <a:pPr lvl="0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  <a:cs typeface="CordiaUPC" panose="020B0304020202020204" pitchFamily="34" charset="-34"/>
              </a:rPr>
              <a:t>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  <a:cs typeface="CordiaUPC" panose="020B0304020202020204" pitchFamily="34" charset="-34"/>
              </a:rPr>
              <a:t>нальных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  <a:cs typeface="CordiaUPC" panose="020B0304020202020204" pitchFamily="34" charset="-34"/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  <a:cs typeface="CordiaUPC" panose="020B0304020202020204" pitchFamily="34" charset="-34"/>
              </a:rPr>
              <a:t>сертифицированных нянь»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Franklin Gothic Book" charset="0"/>
              <a:cs typeface="CordiaUPC" panose="020B0304020202020204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Номер слайда 2"/>
          <p:cNvSpPr txBox="1">
            <a:spLocks/>
          </p:cNvSpPr>
          <p:nvPr/>
        </p:nvSpPr>
        <p:spPr>
          <a:xfrm>
            <a:off x="8767477" y="4749900"/>
            <a:ext cx="376523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Franklin Gothic Book" charset="0"/>
                <a:ea typeface="Lora"/>
                <a:cs typeface="Lora"/>
                <a:sym typeface="Lor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" sz="1200" b="0" i="0" u="none" strike="noStrike" kern="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Franklin Gothic Book" charset="0"/>
              <a:ea typeface="Lora"/>
              <a:cs typeface="Lora"/>
              <a:sym typeface="Lora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714744" y="1571618"/>
            <a:ext cx="2143140" cy="2071702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86446" y="928676"/>
            <a:ext cx="3143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Создание дополнительных мест </a:t>
            </a:r>
            <a:r>
              <a:rPr lang="ru-RU" sz="1400" dirty="0" smtClean="0">
                <a:solidFill>
                  <a:srgbClr val="002060"/>
                </a:solidFill>
                <a:latin typeface="Franklin Gothic Book" charset="0"/>
              </a:rPr>
              <a:t>для детей в возрасте до 3 лет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в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 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организациях и у индивидуальных предпринимателей</a:t>
            </a:r>
            <a:r>
              <a:rPr lang="ru-RU" sz="1400" dirty="0" smtClean="0">
                <a:solidFill>
                  <a:srgbClr val="002060"/>
                </a:solidFill>
                <a:latin typeface="Franklin Gothic Book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Franklin Gothic Book" charset="0"/>
              </a:rPr>
              <a:t>осущ</a:t>
            </a:r>
            <a:r>
              <a:rPr lang="ru-RU" sz="1400" dirty="0" smtClean="0">
                <a:solidFill>
                  <a:srgbClr val="002060"/>
                </a:solidFill>
                <a:latin typeface="Franklin Gothic Book" charset="0"/>
              </a:rPr>
              <a:t>. образовательную деятельность по образовательным программам дошкольного образования, присмотру и уходу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rot="10800000">
            <a:off x="6143636" y="4214824"/>
            <a:ext cx="2786082" cy="1588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41" idx="3"/>
          </p:cNvCxnSpPr>
          <p:nvPr/>
        </p:nvCxnSpPr>
        <p:spPr>
          <a:xfrm rot="5400000" flipH="1" flipV="1">
            <a:off x="8571733" y="3857635"/>
            <a:ext cx="715176" cy="79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>
            <a:off x="7715272" y="3429006"/>
            <a:ext cx="1211284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0800000">
            <a:off x="6000760" y="2786064"/>
            <a:ext cx="2965222" cy="1588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0800000">
            <a:off x="7643834" y="928676"/>
            <a:ext cx="1285884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142844" y="4214824"/>
            <a:ext cx="3286148" cy="1588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-285387" y="3785799"/>
            <a:ext cx="857256" cy="79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 flipV="1">
            <a:off x="142844" y="3357568"/>
            <a:ext cx="1378696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714494"/>
            <a:ext cx="1956694" cy="20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000246"/>
            <a:ext cx="1531505" cy="112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Прямая соединительная линия 41"/>
          <p:cNvCxnSpPr/>
          <p:nvPr/>
        </p:nvCxnSpPr>
        <p:spPr>
          <a:xfrm rot="16200000" flipV="1">
            <a:off x="8010706" y="1847688"/>
            <a:ext cx="1856594" cy="1857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85720" y="1643056"/>
            <a:ext cx="3429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Дополнительное профессиональное образование  женщин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в период отпуска по уходу за ребёнком в возрасте до 3 лет </a:t>
            </a: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214282" y="2714626"/>
            <a:ext cx="3071834" cy="1588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>
            <a:off x="214282" y="1643056"/>
            <a:ext cx="1450134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 flipH="1" flipV="1">
            <a:off x="-321503" y="2178841"/>
            <a:ext cx="107157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42844" y="0"/>
            <a:ext cx="90011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2060"/>
              </a:buClr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ОСНОВНЫЕ  МЕРОПРИЯТИЯ РЕАЛИЗАЦИИ РЕГИОНАЛЬНОГО ПРОЕКТА</a:t>
            </a:r>
          </a:p>
          <a:p>
            <a:pPr algn="ctr">
              <a:buClr>
                <a:srgbClr val="002060"/>
              </a:buClr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«СОДЕЙСТВИЕ ЗАНЯТОСТИ ЖЕНЩИН - СОЗДАНИЕ УСЛОВИЙ ДОШКОЛЬНОГО ОБРАЗОВАНИЯ ДЛЯ ДЕТЕЙ В ВОЗРАСТЕ ДО ТРЕХ ЛЕТ»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9" name="Rectangle 54"/>
          <p:cNvSpPr>
            <a:spLocks noChangeArrowheads="1"/>
          </p:cNvSpPr>
          <p:nvPr/>
        </p:nvSpPr>
        <p:spPr bwMode="gray">
          <a:xfrm flipV="1">
            <a:off x="-285784" y="5429270"/>
            <a:ext cx="3571900" cy="1643074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40" name="Rectangle 54"/>
          <p:cNvSpPr>
            <a:spLocks noChangeArrowheads="1"/>
          </p:cNvSpPr>
          <p:nvPr/>
        </p:nvSpPr>
        <p:spPr bwMode="gray">
          <a:xfrm flipV="1">
            <a:off x="571472" y="-857256"/>
            <a:ext cx="3571900" cy="857256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41" name="Rectangle 54"/>
          <p:cNvSpPr>
            <a:spLocks noChangeArrowheads="1"/>
          </p:cNvSpPr>
          <p:nvPr/>
        </p:nvSpPr>
        <p:spPr bwMode="gray">
          <a:xfrm flipV="1">
            <a:off x="7786710" y="3429006"/>
            <a:ext cx="1143008" cy="142876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44" name="Rectangle 54"/>
          <p:cNvSpPr>
            <a:spLocks noChangeArrowheads="1"/>
          </p:cNvSpPr>
          <p:nvPr/>
        </p:nvSpPr>
        <p:spPr bwMode="gray">
          <a:xfrm flipV="1">
            <a:off x="6072198" y="2714626"/>
            <a:ext cx="2909593" cy="71438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gray">
          <a:xfrm flipV="1">
            <a:off x="285720" y="2643188"/>
            <a:ext cx="2909593" cy="71438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gray">
          <a:xfrm>
            <a:off x="6215074" y="4071948"/>
            <a:ext cx="2695279" cy="188595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gray">
          <a:xfrm>
            <a:off x="142844" y="4000510"/>
            <a:ext cx="3214710" cy="214314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58" name="Rectangle 54"/>
          <p:cNvSpPr>
            <a:spLocks noChangeArrowheads="1"/>
          </p:cNvSpPr>
          <p:nvPr/>
        </p:nvSpPr>
        <p:spPr bwMode="gray">
          <a:xfrm flipV="1">
            <a:off x="214282" y="1643056"/>
            <a:ext cx="1500198" cy="142876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59" name="Rectangle 54"/>
          <p:cNvSpPr>
            <a:spLocks noChangeArrowheads="1"/>
          </p:cNvSpPr>
          <p:nvPr/>
        </p:nvSpPr>
        <p:spPr bwMode="gray">
          <a:xfrm flipV="1">
            <a:off x="7643834" y="928676"/>
            <a:ext cx="1285884" cy="142876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81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85720" y="1714494"/>
            <a:ext cx="3143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Повышение квалификации</a:t>
            </a:r>
          </a:p>
          <a:p>
            <a:pPr algn="ctr"/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Franklin Gothic Book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Дополнительное</a:t>
            </a:r>
            <a:r>
              <a:rPr lang="ru-RU" sz="1600" b="1" dirty="0" smtClean="0">
                <a:solidFill>
                  <a:srgbClr val="002060"/>
                </a:solidFill>
                <a:latin typeface="Franklin Gothic Book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проф.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 образование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Переобучение</a:t>
            </a:r>
          </a:p>
          <a:p>
            <a:pPr algn="ctr"/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Franklin Gothic Book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Обучение  </a:t>
            </a:r>
          </a:p>
          <a:p>
            <a:pPr algn="ctr"/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Franklin Gothic Book" charset="0"/>
            </a:endParaRPr>
          </a:p>
          <a:p>
            <a:pPr algn="ctr"/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Franklin Gothic Book" charset="0"/>
            </a:endParaRPr>
          </a:p>
        </p:txBody>
      </p:sp>
      <p:sp>
        <p:nvSpPr>
          <p:cNvPr id="28" name="Rectangle 54"/>
          <p:cNvSpPr>
            <a:spLocks noChangeArrowheads="1"/>
          </p:cNvSpPr>
          <p:nvPr/>
        </p:nvSpPr>
        <p:spPr bwMode="gray">
          <a:xfrm>
            <a:off x="357158" y="2786064"/>
            <a:ext cx="2928958" cy="500066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25" name="Rectangle 54"/>
          <p:cNvSpPr>
            <a:spLocks noChangeArrowheads="1"/>
          </p:cNvSpPr>
          <p:nvPr/>
        </p:nvSpPr>
        <p:spPr bwMode="gray">
          <a:xfrm>
            <a:off x="357158" y="2214560"/>
            <a:ext cx="2928958" cy="571504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24" name="Rectangle 54"/>
          <p:cNvSpPr>
            <a:spLocks noChangeArrowheads="1"/>
          </p:cNvSpPr>
          <p:nvPr/>
        </p:nvSpPr>
        <p:spPr bwMode="gray">
          <a:xfrm>
            <a:off x="357158" y="1571618"/>
            <a:ext cx="2928958" cy="571504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30" name="Rectangle 54"/>
          <p:cNvSpPr>
            <a:spLocks noChangeArrowheads="1"/>
          </p:cNvSpPr>
          <p:nvPr/>
        </p:nvSpPr>
        <p:spPr bwMode="gray">
          <a:xfrm>
            <a:off x="357158" y="3143254"/>
            <a:ext cx="2928958" cy="571504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590518"/>
            <a:ext cx="2928926" cy="55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4590518"/>
            <a:ext cx="1928826" cy="55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54"/>
          <p:cNvSpPr>
            <a:spLocks noChangeArrowheads="1"/>
          </p:cNvSpPr>
          <p:nvPr/>
        </p:nvSpPr>
        <p:spPr bwMode="gray">
          <a:xfrm>
            <a:off x="0" y="4572014"/>
            <a:ext cx="9144000" cy="571486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cxnSp>
        <p:nvCxnSpPr>
          <p:cNvPr id="38" name="Shape 329"/>
          <p:cNvCxnSpPr/>
          <p:nvPr/>
        </p:nvCxnSpPr>
        <p:spPr>
          <a:xfrm>
            <a:off x="3643306" y="2357436"/>
            <a:ext cx="3429024" cy="1588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42" name="Прямоугольник 41"/>
          <p:cNvSpPr/>
          <p:nvPr/>
        </p:nvSpPr>
        <p:spPr>
          <a:xfrm>
            <a:off x="4143372" y="1142990"/>
            <a:ext cx="4572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обучение   не менее 2 451   женщины  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   46  востребованным профессиям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(с 2020-2024г.г.)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 lvl="0">
              <a:defRPr/>
            </a:pPr>
            <a:endParaRPr lang="en-US" sz="1400" dirty="0" smtClean="0">
              <a:solidFill>
                <a:srgbClr val="002060"/>
              </a:solidFill>
              <a:latin typeface="+mn-lt"/>
            </a:endParaRPr>
          </a:p>
          <a:p>
            <a:pPr>
              <a:buFontTx/>
              <a:buChar char="-"/>
              <a:defRPr/>
            </a:pPr>
            <a:r>
              <a:rPr lang="ru-RU" sz="1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по 3  основным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программам проф. обучения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по   2   дополнительным    проф. программам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>
              <a:defRPr/>
            </a:pPr>
            <a:endParaRPr lang="ru-RU" sz="1400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51" name="Shape 329"/>
          <p:cNvCxnSpPr/>
          <p:nvPr/>
        </p:nvCxnSpPr>
        <p:spPr>
          <a:xfrm rot="5400000" flipH="1" flipV="1">
            <a:off x="2358216" y="2428080"/>
            <a:ext cx="2571768" cy="1588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sm" len="sm"/>
          </a:ln>
        </p:spPr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" y="4572015"/>
            <a:ext cx="3831549" cy="55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428728" y="642924"/>
            <a:ext cx="600079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857620" y="3286130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2060"/>
              </a:buClr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ОТВЕТСТВЕННЫЙ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: 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УПРАВЛЕНИЕ ПО ТРУДУ И </a:t>
            </a:r>
          </a:p>
          <a:p>
            <a:pPr lvl="0">
              <a:buClr>
                <a:srgbClr val="002060"/>
              </a:buClr>
            </a:pP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ЗАНЯТОСТИ НАСЕЛЕНИЯ  ОБЛАСТИ</a:t>
            </a:r>
            <a:endParaRPr lang="ru-RU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57620" y="2643188"/>
            <a:ext cx="4754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ФЕДЕРАЛЬНЫЙ БЮДЖЕТ (2020 г. -2024г.)</a:t>
            </a:r>
            <a:r>
              <a:rPr lang="en-US" sz="1200" b="1" dirty="0" smtClean="0">
                <a:solidFill>
                  <a:srgbClr val="002060"/>
                </a:solidFill>
                <a:latin typeface="+mn-lt"/>
              </a:rPr>
              <a:t>: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118,37 млн. руб.</a:t>
            </a:r>
            <a:endParaRPr lang="en-US" sz="12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r>
              <a:rPr lang="ru-RU" sz="1200" b="1" dirty="0" smtClean="0">
                <a:solidFill>
                  <a:srgbClr val="002060"/>
                </a:solidFill>
              </a:rPr>
              <a:t>КОНСОЛИДИРОВАННЫЙ 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</a:rPr>
              <a:t>(2020 г. – 2024 г.)</a:t>
            </a:r>
            <a:r>
              <a:rPr lang="en-US" sz="1200" b="1" dirty="0" smtClean="0">
                <a:solidFill>
                  <a:srgbClr val="002060"/>
                </a:solidFill>
              </a:rPr>
              <a:t>: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6,23 млн. руб.</a:t>
            </a:r>
            <a:endParaRPr lang="ru-RU" sz="1200" dirty="0">
              <a:latin typeface="+mn-lt"/>
            </a:endParaRPr>
          </a:p>
        </p:txBody>
      </p:sp>
      <p:pic>
        <p:nvPicPr>
          <p:cNvPr id="1028" name="Picture 4" descr="D:\Users\artebyakina\Documents\zanemblema_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42990"/>
            <a:ext cx="2962588" cy="571504"/>
          </a:xfrm>
          <a:prstGeom prst="rect">
            <a:avLst/>
          </a:prstGeom>
          <a:noFill/>
        </p:spPr>
      </p:pic>
      <p:pic>
        <p:nvPicPr>
          <p:cNvPr id="16" name="Picture 2" descr="D:\Users\artebyakina\Documents\medium-image-png-49157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285866"/>
            <a:ext cx="214314" cy="201188"/>
          </a:xfrm>
          <a:prstGeom prst="rect">
            <a:avLst/>
          </a:prstGeom>
          <a:noFill/>
        </p:spPr>
      </p:pic>
      <p:pic>
        <p:nvPicPr>
          <p:cNvPr id="17" name="Picture 2" descr="D:\Users\artebyakina\Documents\medium-image-png-49157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928808"/>
            <a:ext cx="214314" cy="20118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Franklin Gothic Book" charset="0"/>
              </a:rPr>
              <a:t>Дополнительное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профессиональное образование  </a:t>
            </a:r>
            <a:r>
              <a:rPr lang="ru-RU" sz="1600" b="1" dirty="0" smtClean="0">
                <a:solidFill>
                  <a:srgbClr val="002060"/>
                </a:solidFill>
                <a:latin typeface="Franklin Gothic Book" charset="0"/>
              </a:rPr>
              <a:t>женщин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Franklin Gothic Book" charset="0"/>
              </a:rPr>
              <a:t>в период отпуска по уходу за ребёнком в возрасте до 3 лет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Franklin Gothic Book" charset="0"/>
            </a:endParaRPr>
          </a:p>
          <a:p>
            <a:pPr algn="ctr"/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Franklin Gothic Book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143372" y="4620280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актуализация проф.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знаний и навыков 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4282" y="4620280"/>
            <a:ext cx="3714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совмещение  трудовой деятельности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с обязанностями по воспитанию ребенка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43636" y="4620280"/>
            <a:ext cx="278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возможность трудоустройства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на новое место работы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0" y="4572014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779912" y="4227934"/>
            <a:ext cx="16299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00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ЭФФЕКТЫ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+mn-lt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cxnSp>
        <p:nvCxnSpPr>
          <p:cNvPr id="38" name="Shape 329"/>
          <p:cNvCxnSpPr/>
          <p:nvPr/>
        </p:nvCxnSpPr>
        <p:spPr>
          <a:xfrm flipV="1">
            <a:off x="4355976" y="3359156"/>
            <a:ext cx="3716486" cy="4682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42" name="Прямоугольник 41"/>
          <p:cNvSpPr/>
          <p:nvPr/>
        </p:nvSpPr>
        <p:spPr>
          <a:xfrm>
            <a:off x="4786282" y="1923678"/>
            <a:ext cx="435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предоставление услуг по временному присмотру за детьми </a:t>
            </a:r>
            <a:r>
              <a:rPr lang="ru-RU" sz="1600" dirty="0" smtClean="0">
                <a:solidFill>
                  <a:srgbClr val="002060"/>
                </a:solidFill>
              </a:rPr>
              <a:t>до 3 лет</a:t>
            </a:r>
          </a:p>
          <a:p>
            <a:pPr lvl="0">
              <a:buClrTx/>
              <a:defRPr/>
            </a:pPr>
            <a:endParaRPr lang="ru-RU" sz="16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внедрение системы сертификации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услуг няни</a:t>
            </a:r>
            <a:endParaRPr lang="ru-RU" sz="1600" dirty="0" smtClean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51" name="Shape 329"/>
          <p:cNvCxnSpPr/>
          <p:nvPr/>
        </p:nvCxnSpPr>
        <p:spPr>
          <a:xfrm rot="5400000" flipH="1" flipV="1">
            <a:off x="3142324" y="2705282"/>
            <a:ext cx="2428098" cy="794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20" name="Прямоугольник 19"/>
          <p:cNvSpPr/>
          <p:nvPr/>
        </p:nvSpPr>
        <p:spPr>
          <a:xfrm>
            <a:off x="899592" y="2787774"/>
            <a:ext cx="314327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  <a:cs typeface="CordiaUPC" panose="020B0304020202020204" pitchFamily="34" charset="-34"/>
              </a:rPr>
              <a:t>«Создание «института» профессиональных </a:t>
            </a:r>
          </a:p>
          <a:p>
            <a:pPr lvl="0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  <a:cs typeface="CordiaUPC" panose="020B0304020202020204" pitchFamily="34" charset="-34"/>
              </a:rPr>
              <a:t>сертифицированных нянь»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Franklin Gothic Book" charset="0"/>
            </a:endParaRPr>
          </a:p>
          <a:p>
            <a:endParaRPr lang="ru-RU" sz="1400" dirty="0">
              <a:solidFill>
                <a:srgbClr val="002060"/>
              </a:solidFill>
              <a:latin typeface="Franklin Gothic Book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Franklin Gothic Book" charset="0"/>
              </a:rPr>
              <a:t>Содействие занятости женщин,  воспитывающих  детей, в рамках реализации государственной программы 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Franklin Gothic Book" charset="0"/>
              </a:rPr>
              <a:t>«Содействие занятости населения»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" y="4764633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500166" y="714362"/>
            <a:ext cx="600079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857224" y="4835723"/>
            <a:ext cx="75009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2060"/>
              </a:buClr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ОТВЕТСТВЕННЫЙ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: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УПРАВЛЕНИЕ СОЦИАЛЬНОЙ ЗАЩИТЫ НАСЕЛЕНИЯ  ОБЛАСТИ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60032" y="3507854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ОБЛАСТНОЙ БЮДЖЕТ</a:t>
            </a:r>
            <a:r>
              <a:rPr lang="en-US" sz="1200" b="1" dirty="0" smtClean="0">
                <a:solidFill>
                  <a:srgbClr val="002060"/>
                </a:solidFill>
                <a:latin typeface="+mn-lt"/>
              </a:rPr>
              <a:t>: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0,71 млн. руб.</a:t>
            </a:r>
            <a:endParaRPr lang="en-US" sz="1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ВНЕБЮДЖЕТНЫЕ ИСТОЧНИКИ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0,04 млн. руб.</a:t>
            </a:r>
            <a:endParaRPr lang="ru-RU" sz="1200" dirty="0"/>
          </a:p>
        </p:txBody>
      </p:sp>
      <p:pic>
        <p:nvPicPr>
          <p:cNvPr id="2052" name="Picture 4" descr="D:\Users\artebyakina\Documents\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635646"/>
            <a:ext cx="1500198" cy="1139799"/>
          </a:xfrm>
          <a:prstGeom prst="rect">
            <a:avLst/>
          </a:prstGeom>
          <a:noFill/>
        </p:spPr>
      </p:pic>
      <p:pic>
        <p:nvPicPr>
          <p:cNvPr id="19" name="Picture 2" descr="D:\Users\artebyakina\Documents\medium-image-png-49157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995686"/>
            <a:ext cx="214314" cy="201188"/>
          </a:xfrm>
          <a:prstGeom prst="rect">
            <a:avLst/>
          </a:prstGeom>
          <a:noFill/>
        </p:spPr>
      </p:pic>
      <p:pic>
        <p:nvPicPr>
          <p:cNvPr id="17" name="Picture 2" descr="D:\Users\artebyakina\Documents\medium-image-png-49157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787774"/>
            <a:ext cx="214314" cy="20118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95536" y="1347614"/>
            <a:ext cx="39476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Franklin Gothic Book" charset="0"/>
                <a:cs typeface="CordiaUPC" panose="020B0304020202020204" pitchFamily="34" charset="-34"/>
              </a:rPr>
              <a:t>Реализация  регионального проекта</a:t>
            </a:r>
            <a:r>
              <a:rPr lang="en-US" sz="1600" b="1" dirty="0" smtClean="0">
                <a:solidFill>
                  <a:srgbClr val="002060"/>
                </a:solidFill>
                <a:latin typeface="Franklin Gothic Book" charset="0"/>
                <a:cs typeface="CordiaUPC" panose="020B0304020202020204" pitchFamily="34" charset="-34"/>
              </a:rPr>
              <a:t> </a:t>
            </a:r>
            <a:endParaRPr lang="ru-RU" sz="1600" b="1" dirty="0"/>
          </a:p>
        </p:txBody>
      </p:sp>
      <p:sp>
        <p:nvSpPr>
          <p:cNvPr id="28" name="Rectangle 54"/>
          <p:cNvSpPr>
            <a:spLocks noChangeArrowheads="1"/>
          </p:cNvSpPr>
          <p:nvPr/>
        </p:nvSpPr>
        <p:spPr bwMode="gray">
          <a:xfrm rot="5400000">
            <a:off x="-1370940" y="2466018"/>
            <a:ext cx="4104456" cy="571504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30" name="Rectangle 54"/>
          <p:cNvSpPr>
            <a:spLocks noChangeArrowheads="1"/>
          </p:cNvSpPr>
          <p:nvPr/>
        </p:nvSpPr>
        <p:spPr bwMode="gray">
          <a:xfrm rot="16200000">
            <a:off x="2013436" y="2466018"/>
            <a:ext cx="4104456" cy="571504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54"/>
          <p:cNvSpPr>
            <a:spLocks noChangeArrowheads="1"/>
          </p:cNvSpPr>
          <p:nvPr/>
        </p:nvSpPr>
        <p:spPr bwMode="gray">
          <a:xfrm>
            <a:off x="0" y="4429138"/>
            <a:ext cx="9144000" cy="714362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90517"/>
            <a:ext cx="2071701" cy="55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1" y="4590517"/>
            <a:ext cx="1428760" cy="55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4590517"/>
            <a:ext cx="2285984" cy="55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54"/>
          <p:cNvSpPr>
            <a:spLocks noChangeArrowheads="1"/>
          </p:cNvSpPr>
          <p:nvPr/>
        </p:nvSpPr>
        <p:spPr bwMode="gray">
          <a:xfrm>
            <a:off x="714348" y="3363838"/>
            <a:ext cx="7786742" cy="288976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cxnSp>
        <p:nvCxnSpPr>
          <p:cNvPr id="38" name="Shape 329"/>
          <p:cNvCxnSpPr/>
          <p:nvPr/>
        </p:nvCxnSpPr>
        <p:spPr>
          <a:xfrm>
            <a:off x="714348" y="3643320"/>
            <a:ext cx="7786742" cy="1588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triangle" w="sm" len="sm"/>
          </a:ln>
        </p:spPr>
      </p:cxnSp>
      <p:cxnSp>
        <p:nvCxnSpPr>
          <p:cNvPr id="51" name="Shape 329"/>
          <p:cNvCxnSpPr/>
          <p:nvPr/>
        </p:nvCxnSpPr>
        <p:spPr>
          <a:xfrm rot="5400000" flipH="1" flipV="1">
            <a:off x="1718845" y="2924575"/>
            <a:ext cx="1420030" cy="1588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20" name="Прямоугольник 19"/>
          <p:cNvSpPr/>
          <p:nvPr/>
        </p:nvSpPr>
        <p:spPr>
          <a:xfrm>
            <a:off x="0" y="14285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+mn-lt"/>
                <a:cs typeface="CordiaUPC" panose="020B0304020202020204" pitchFamily="34" charset="-34"/>
              </a:rPr>
              <a:t>«СОЗДАНИЕ «ИНСТИТУТА» ПРОФЕССИОНАЛЬНЫХ СЕРТИФИЦИРОВАННЫХ НЯНЬ»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" y="4572013"/>
            <a:ext cx="2474227" cy="55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500166" y="714362"/>
            <a:ext cx="600079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85786" y="3000378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Новые рабочие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места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6" y="2786064"/>
            <a:ext cx="2000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Легализация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труда  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</a:rPr>
              <a:t>самозаня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-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того населения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28860" y="3000378"/>
            <a:ext cx="1981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Высокие стандарты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качества услуг 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43438" y="2928940"/>
            <a:ext cx="14287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ривлечение 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СО НКО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3" name="Shape 329"/>
          <p:cNvCxnSpPr/>
          <p:nvPr/>
        </p:nvCxnSpPr>
        <p:spPr>
          <a:xfrm rot="5400000" flipH="1" flipV="1">
            <a:off x="3862779" y="2923781"/>
            <a:ext cx="1420030" cy="1588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triangle" w="sm" len="sm"/>
          </a:ln>
        </p:spPr>
      </p:cxnSp>
      <p:cxnSp>
        <p:nvCxnSpPr>
          <p:cNvPr id="34" name="Shape 329"/>
          <p:cNvCxnSpPr/>
          <p:nvPr/>
        </p:nvCxnSpPr>
        <p:spPr>
          <a:xfrm rot="5400000" flipH="1" flipV="1">
            <a:off x="5720167" y="2923781"/>
            <a:ext cx="1420030" cy="1588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45" name="Прямоугольник 44"/>
          <p:cNvSpPr/>
          <p:nvPr/>
        </p:nvSpPr>
        <p:spPr>
          <a:xfrm>
            <a:off x="3286116" y="4143386"/>
            <a:ext cx="30718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Пользователи результата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: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1" name="Picture 2" descr="D:\Users\artebyakina\Downloads\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000246"/>
            <a:ext cx="714380" cy="818482"/>
          </a:xfrm>
          <a:prstGeom prst="rect">
            <a:avLst/>
          </a:prstGeom>
          <a:noFill/>
        </p:spPr>
      </p:pic>
      <p:pic>
        <p:nvPicPr>
          <p:cNvPr id="2050" name="Picture 2" descr="d:\Users\artebyakina\Desktop\depositphotos_89163654-stock-illustration-stamped-documents-colored-vector-illustr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928808"/>
            <a:ext cx="785818" cy="827049"/>
          </a:xfrm>
          <a:prstGeom prst="rect">
            <a:avLst/>
          </a:prstGeom>
          <a:noFill/>
        </p:spPr>
      </p:pic>
      <p:pic>
        <p:nvPicPr>
          <p:cNvPr id="2054" name="Picture 6" descr="D:\Users\artebyakina\Downloads\45db6f3d9509f1ee2d73c32c1056e5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2000246"/>
            <a:ext cx="984308" cy="82833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2071684"/>
            <a:ext cx="795333" cy="57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4214810" y="928676"/>
            <a:ext cx="12664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ЭФФЕКТЫ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4620280"/>
            <a:ext cx="2571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родители, имеющие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детей в возрасте до 3 лет 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86050" y="4620280"/>
            <a:ext cx="1428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работающие, студенты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43438" y="4620280"/>
            <a:ext cx="2000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семьи, оказавшиеся в ТЖС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786578" y="4620280"/>
            <a:ext cx="2357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семьи, воспитывающие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детей-инвалидов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0" y="4572014"/>
            <a:ext cx="9144000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54"/>
          <p:cNvSpPr>
            <a:spLocks noChangeArrowheads="1"/>
          </p:cNvSpPr>
          <p:nvPr/>
        </p:nvSpPr>
        <p:spPr bwMode="gray">
          <a:xfrm flipV="1">
            <a:off x="683568" y="1851670"/>
            <a:ext cx="7786742" cy="432048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32885</TotalTime>
  <Words>787</Words>
  <Application>Microsoft Office PowerPoint</Application>
  <PresentationFormat>Экран (16:9)</PresentationFormat>
  <Paragraphs>178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О Региональном проекте  «Содействие занятости женщин - создание условий дошкольного образования для детей в возрасте до трех лет»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lakomova_m</cp:lastModifiedBy>
  <cp:revision>1666</cp:revision>
  <cp:lastPrinted>2015-03-10T14:52:30Z</cp:lastPrinted>
  <dcterms:created xsi:type="dcterms:W3CDTF">2010-02-20T13:06:54Z</dcterms:created>
  <dcterms:modified xsi:type="dcterms:W3CDTF">2019-06-24T16:11:46Z</dcterms:modified>
</cp:coreProperties>
</file>